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81" r:id="rId12"/>
    <p:sldId id="282" r:id="rId13"/>
    <p:sldId id="283" r:id="rId14"/>
    <p:sldId id="284" r:id="rId15"/>
    <p:sldId id="285" r:id="rId16"/>
    <p:sldId id="286" r:id="rId17"/>
    <p:sldId id="287" r:id="rId18"/>
    <p:sldId id="288" r:id="rId19"/>
    <p:sldId id="289" r:id="rId20"/>
    <p:sldId id="292" r:id="rId21"/>
    <p:sldId id="28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14" autoAdjust="0"/>
    <p:restoredTop sz="95775" autoAdjust="0"/>
  </p:normalViewPr>
  <p:slideViewPr>
    <p:cSldViewPr>
      <p:cViewPr varScale="1">
        <p:scale>
          <a:sx n="71" d="100"/>
          <a:sy n="71" d="100"/>
        </p:scale>
        <p:origin x="-139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CCD6750-8166-461B-9EBD-D4CC57A1F5FA}" type="datetimeFigureOut">
              <a:rPr lang="en-US" smtClean="0"/>
              <a:pPr/>
              <a:t>5/21/2019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CD551A-E86E-4536-8699-4BF51BCC452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a:p>
        </p:txBody>
      </p:sp>
      <p:sp>
        <p:nvSpPr>
          <p:cNvPr id="4" name="Slide Number Placeholder 3"/>
          <p:cNvSpPr>
            <a:spLocks noGrp="1"/>
          </p:cNvSpPr>
          <p:nvPr>
            <p:ph type="sldNum" sz="quarter" idx="10"/>
          </p:nvPr>
        </p:nvSpPr>
        <p:spPr/>
        <p:txBody>
          <a:bodyPr/>
          <a:lstStyle/>
          <a:p>
            <a:fld id="{8ACD551A-E86E-4536-8699-4BF51BCC452A}"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a:p>
        </p:txBody>
      </p:sp>
      <p:sp>
        <p:nvSpPr>
          <p:cNvPr id="4" name="Slide Number Placeholder 3"/>
          <p:cNvSpPr>
            <a:spLocks noGrp="1"/>
          </p:cNvSpPr>
          <p:nvPr>
            <p:ph type="sldNum" sz="quarter" idx="10"/>
          </p:nvPr>
        </p:nvSpPr>
        <p:spPr/>
        <p:txBody>
          <a:bodyPr/>
          <a:lstStyle/>
          <a:p>
            <a:fld id="{8ACD551A-E86E-4536-8699-4BF51BCC452A}"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ACD551A-E86E-4536-8699-4BF51BCC452A}"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a:effectLst/>
            </a:endParaRPr>
          </a:p>
        </p:txBody>
      </p:sp>
      <p:sp>
        <p:nvSpPr>
          <p:cNvPr id="4" name="Slide Number Placeholder 3"/>
          <p:cNvSpPr>
            <a:spLocks noGrp="1"/>
          </p:cNvSpPr>
          <p:nvPr>
            <p:ph type="sldNum" sz="quarter" idx="10"/>
          </p:nvPr>
        </p:nvSpPr>
        <p:spPr/>
        <p:txBody>
          <a:bodyPr/>
          <a:lstStyle/>
          <a:p>
            <a:fld id="{8ACD551A-E86E-4536-8699-4BF51BCC452A}"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a:p>
        </p:txBody>
      </p:sp>
      <p:sp>
        <p:nvSpPr>
          <p:cNvPr id="4" name="Slide Number Placeholder 3"/>
          <p:cNvSpPr>
            <a:spLocks noGrp="1"/>
          </p:cNvSpPr>
          <p:nvPr>
            <p:ph type="sldNum" sz="quarter" idx="10"/>
          </p:nvPr>
        </p:nvSpPr>
        <p:spPr/>
        <p:txBody>
          <a:bodyPr/>
          <a:lstStyle/>
          <a:p>
            <a:fld id="{8ACD551A-E86E-4536-8699-4BF51BCC452A}"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Starting  page of the on</a:t>
            </a:r>
            <a:r>
              <a:rPr lang="en-US" b="1" baseline="0" dirty="0" smtClean="0"/>
              <a:t> line </a:t>
            </a:r>
            <a:r>
              <a:rPr lang="en-US" b="1" dirty="0" smtClean="0"/>
              <a:t>application</a:t>
            </a:r>
          </a:p>
          <a:p>
            <a:endParaRPr lang="en-US" b="1" dirty="0" smtClean="0"/>
          </a:p>
          <a:p>
            <a:r>
              <a:rPr lang="en-US" b="1" dirty="0" smtClean="0"/>
              <a:t>Scroll down to start the</a:t>
            </a:r>
            <a:r>
              <a:rPr lang="en-US" b="1" baseline="0" dirty="0" smtClean="0"/>
              <a:t> application </a:t>
            </a:r>
            <a:endParaRPr lang="en-US" b="1" dirty="0"/>
          </a:p>
        </p:txBody>
      </p:sp>
      <p:sp>
        <p:nvSpPr>
          <p:cNvPr id="4" name="Slide Number Placeholder 3"/>
          <p:cNvSpPr>
            <a:spLocks noGrp="1"/>
          </p:cNvSpPr>
          <p:nvPr>
            <p:ph type="sldNum" sz="quarter" idx="10"/>
          </p:nvPr>
        </p:nvSpPr>
        <p:spPr/>
        <p:txBody>
          <a:bodyPr/>
          <a:lstStyle/>
          <a:p>
            <a:fld id="{8ACD551A-E86E-4536-8699-4BF51BCC452A}" type="slidenum">
              <a:rPr lang="en-US" smtClean="0"/>
              <a:pPr/>
              <a:t>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5/21/2019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5/21/2019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5/21/2019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5/21/2019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5400" dirty="0" smtClean="0">
                <a:solidFill>
                  <a:srgbClr val="0070C0"/>
                </a:solidFill>
              </a:rPr>
              <a:t>SA  Application guide</a:t>
            </a:r>
            <a:endParaRPr lang="en-US" sz="5400" dirty="0">
              <a:solidFill>
                <a:srgbClr val="0070C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6.jpg"/>
          <p:cNvPicPr>
            <a:picLocks noGrp="1" noChangeAspect="1"/>
          </p:cNvPicPr>
          <p:nvPr>
            <p:ph type="pic" idx="1"/>
          </p:nvPr>
        </p:nvPicPr>
        <p:blipFill>
          <a:blip r:embed="rId2" cstate="print"/>
          <a:stretch>
            <a:fillRect/>
          </a:stretch>
        </p:blipFill>
        <p:spPr>
          <a:xfrm>
            <a:off x="381000" y="655260"/>
            <a:ext cx="8534400" cy="3840540"/>
          </a:xfrm>
        </p:spPr>
      </p:pic>
      <p:sp>
        <p:nvSpPr>
          <p:cNvPr id="4" name="Text Placeholder 3"/>
          <p:cNvSpPr>
            <a:spLocks noGrp="1"/>
          </p:cNvSpPr>
          <p:nvPr>
            <p:ph type="body" sz="half" idx="2"/>
          </p:nvPr>
        </p:nvSpPr>
        <p:spPr>
          <a:xfrm>
            <a:off x="381000" y="4953000"/>
            <a:ext cx="8610600" cy="1524000"/>
          </a:xfrm>
        </p:spPr>
        <p:txBody>
          <a:bodyPr>
            <a:normAutofit/>
          </a:bodyPr>
          <a:lstStyle/>
          <a:p>
            <a:pPr marL="342900" indent="-342900">
              <a:buAutoNum type="arabicPeriod"/>
            </a:pPr>
            <a:r>
              <a:rPr lang="en-US" sz="2400" b="1" dirty="0" smtClean="0">
                <a:latin typeface="Arial Black" pitchFamily="34" charset="0"/>
              </a:rPr>
              <a:t>If you are including  your Spouse/ Partner  to the application please include his details </a:t>
            </a:r>
          </a:p>
          <a:p>
            <a:pPr marL="342900" indent="-342900">
              <a:buAutoNum type="arabicPeriod"/>
            </a:pPr>
            <a:r>
              <a:rPr lang="en-US" sz="2400" b="1" dirty="0" smtClean="0">
                <a:latin typeface="Arial Black" pitchFamily="34" charset="0"/>
              </a:rPr>
              <a:t>Select “No” to the last question </a:t>
            </a:r>
          </a:p>
          <a:p>
            <a:pPr marL="342900" indent="-342900">
              <a:buAutoNum type="arabicPeriod"/>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Placeholder 4" descr="SA 5.jpg"/>
          <p:cNvPicPr>
            <a:picLocks noGrp="1" noChangeAspect="1"/>
          </p:cNvPicPr>
          <p:nvPr>
            <p:ph type="pic" idx="1"/>
          </p:nvPr>
        </p:nvPicPr>
        <p:blipFill>
          <a:blip r:embed="rId2" cstate="print"/>
          <a:stretch>
            <a:fillRect/>
          </a:stretch>
        </p:blipFill>
        <p:spPr>
          <a:xfrm>
            <a:off x="381000" y="762000"/>
            <a:ext cx="8534075" cy="3952875"/>
          </a:xfrm>
          <a:prstGeom prst="rect">
            <a:avLst/>
          </a:prstGeom>
          <a:noFill/>
          <a:ln>
            <a:noFill/>
          </a:ln>
        </p:spPr>
      </p:pic>
      <p:sp>
        <p:nvSpPr>
          <p:cNvPr id="4" name="Text Placeholder 3"/>
          <p:cNvSpPr>
            <a:spLocks noGrp="1"/>
          </p:cNvSpPr>
          <p:nvPr>
            <p:ph type="body" sz="half" idx="2"/>
          </p:nvPr>
        </p:nvSpPr>
        <p:spPr/>
        <p:txBody>
          <a:bodyP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Arial Black" pitchFamily="34" charset="0"/>
              </a:rPr>
              <a:t>Main Applicants Children Details</a:t>
            </a:r>
            <a:endParaRPr lang="en-US" dirty="0">
              <a:latin typeface="Arial Black" pitchFamily="34" charset="0"/>
            </a:endParaRPr>
          </a:p>
        </p:txBody>
      </p:sp>
      <p:pic>
        <p:nvPicPr>
          <p:cNvPr id="5" name="Picture Placeholder 4" descr="SA 6.jpg"/>
          <p:cNvPicPr>
            <a:picLocks noGrp="1" noChangeAspect="1"/>
          </p:cNvPicPr>
          <p:nvPr>
            <p:ph type="pic" idx="1"/>
          </p:nvPr>
        </p:nvPicPr>
        <p:blipFill>
          <a:blip r:embed="rId2" cstate="print"/>
          <a:stretch>
            <a:fillRect/>
          </a:stretch>
        </p:blipFill>
        <p:spPr>
          <a:xfrm>
            <a:off x="457200" y="612775"/>
            <a:ext cx="8077200" cy="3771900"/>
          </a:xfrm>
          <a:prstGeom prst="rect">
            <a:avLst/>
          </a:prstGeom>
          <a:noFill/>
          <a:ln>
            <a:noFill/>
          </a:ln>
        </p:spPr>
      </p:pic>
      <p:sp>
        <p:nvSpPr>
          <p:cNvPr id="4" name="Text Placeholder 3"/>
          <p:cNvSpPr>
            <a:spLocks noGrp="1"/>
          </p:cNvSpPr>
          <p:nvPr>
            <p:ph type="body" sz="half" idx="2"/>
          </p:nvPr>
        </p:nvSpPr>
        <p:spPr/>
        <p:txBody>
          <a:bodyPr>
            <a:noAutofit/>
          </a:bodyPr>
          <a:lstStyle/>
          <a:p>
            <a:r>
              <a:rPr lang="en-US" sz="2400" dirty="0" smtClean="0">
                <a:latin typeface="Arial Black" pitchFamily="34" charset="0"/>
              </a:rPr>
              <a:t>Enter your children details here accordingly </a:t>
            </a:r>
            <a:endParaRPr lang="en-US" sz="2400" dirty="0">
              <a:latin typeface="Arial Black"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5" name="Picture Placeholder 4" descr="SA 7.jpg"/>
          <p:cNvPicPr>
            <a:picLocks noGrp="1" noChangeAspect="1"/>
          </p:cNvPicPr>
          <p:nvPr>
            <p:ph type="pic" idx="1"/>
          </p:nvPr>
        </p:nvPicPr>
        <p:blipFill>
          <a:blip r:embed="rId2" cstate="print"/>
          <a:stretch>
            <a:fillRect/>
          </a:stretch>
        </p:blipFill>
        <p:spPr>
          <a:xfrm>
            <a:off x="96871" y="612775"/>
            <a:ext cx="9047129" cy="4111625"/>
          </a:xfrm>
          <a:prstGeom prst="rect">
            <a:avLst/>
          </a:prstGeom>
          <a:noFill/>
          <a:ln>
            <a:noFill/>
          </a:ln>
        </p:spPr>
      </p:pic>
      <p:sp>
        <p:nvSpPr>
          <p:cNvPr id="4" name="Text Placeholder 3"/>
          <p:cNvSpPr>
            <a:spLocks noGrp="1"/>
          </p:cNvSpPr>
          <p:nvPr>
            <p:ph type="body" sz="half" idx="2"/>
          </p:nvPr>
        </p:nvSpPr>
        <p:spPr>
          <a:xfrm>
            <a:off x="1792288" y="4876800"/>
            <a:ext cx="5486400" cy="1600200"/>
          </a:xfrm>
        </p:spPr>
        <p:txBody>
          <a:bodyPr>
            <a:normAutofit/>
          </a:bodyPr>
          <a:lstStyle/>
          <a:p>
            <a:pPr marL="342900" indent="-342900">
              <a:buAutoNum type="arabicPeriod"/>
            </a:pPr>
            <a:r>
              <a:rPr lang="en-US" b="1" dirty="0" smtClean="0">
                <a:latin typeface="Arial Black" pitchFamily="34" charset="0"/>
              </a:rPr>
              <a:t>Attach the copy  of your passport</a:t>
            </a:r>
          </a:p>
          <a:p>
            <a:pPr marL="342900" indent="-342900">
              <a:buAutoNum type="arabicPeriod"/>
            </a:pPr>
            <a:r>
              <a:rPr lang="en-US" b="1" dirty="0" smtClean="0">
                <a:latin typeface="Arial Black" pitchFamily="34" charset="0"/>
              </a:rPr>
              <a:t>Attach the copy of your spouse/partner passport</a:t>
            </a:r>
          </a:p>
          <a:p>
            <a:pPr marL="342900" indent="-342900">
              <a:buAutoNum type="arabicPeriod"/>
            </a:pPr>
            <a:r>
              <a:rPr lang="en-US" b="1" dirty="0" smtClean="0">
                <a:latin typeface="Arial Black" pitchFamily="34" charset="0"/>
              </a:rPr>
              <a:t>Enter the reasons to chosen SA as the preferred state </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Arial Black" pitchFamily="34" charset="0"/>
              </a:rPr>
              <a:t/>
            </a:r>
            <a:br>
              <a:rPr lang="en-US" dirty="0" smtClean="0">
                <a:latin typeface="Arial Black" pitchFamily="34" charset="0"/>
              </a:rPr>
            </a:br>
            <a:endParaRPr lang="en-US" dirty="0"/>
          </a:p>
        </p:txBody>
      </p:sp>
      <p:pic>
        <p:nvPicPr>
          <p:cNvPr id="5" name="Picture Placeholder 4" descr="SA 8.jpg"/>
          <p:cNvPicPr>
            <a:picLocks noGrp="1" noChangeAspect="1"/>
          </p:cNvPicPr>
          <p:nvPr>
            <p:ph type="pic" idx="1"/>
          </p:nvPr>
        </p:nvPicPr>
        <p:blipFill>
          <a:blip r:embed="rId2" cstate="print"/>
          <a:stretch>
            <a:fillRect/>
          </a:stretch>
        </p:blipFill>
        <p:spPr>
          <a:xfrm>
            <a:off x="304801" y="228601"/>
            <a:ext cx="8534399" cy="4419600"/>
          </a:xfrm>
          <a:prstGeom prst="rect">
            <a:avLst/>
          </a:prstGeom>
          <a:noFill/>
          <a:ln>
            <a:noFill/>
          </a:ln>
        </p:spPr>
      </p:pic>
      <p:sp>
        <p:nvSpPr>
          <p:cNvPr id="4" name="Text Placeholder 3"/>
          <p:cNvSpPr>
            <a:spLocks noGrp="1"/>
          </p:cNvSpPr>
          <p:nvPr>
            <p:ph type="body" sz="half" idx="2"/>
          </p:nvPr>
        </p:nvSpPr>
        <p:spPr>
          <a:xfrm>
            <a:off x="762000" y="4876800"/>
            <a:ext cx="7086600" cy="1676400"/>
          </a:xfrm>
        </p:spPr>
        <p:txBody>
          <a:bodyPr>
            <a:normAutofit/>
          </a:bodyPr>
          <a:lstStyle/>
          <a:p>
            <a:r>
              <a:rPr lang="en-US" sz="1200" dirty="0" smtClean="0">
                <a:latin typeface="Arial Black" pitchFamily="34" charset="0"/>
              </a:rPr>
              <a:t>Enter your EOI Number ( you can find it on your EOI Form ) </a:t>
            </a:r>
          </a:p>
          <a:p>
            <a:pPr marL="342900" indent="-342900"/>
            <a:r>
              <a:rPr lang="en-US" sz="1200" dirty="0" smtClean="0">
                <a:latin typeface="Arial Black" pitchFamily="34" charset="0"/>
              </a:rPr>
              <a:t>Select your nominated occupation from the drop down list.</a:t>
            </a:r>
          </a:p>
          <a:p>
            <a:pPr marL="342900" indent="-342900"/>
            <a:r>
              <a:rPr lang="en-US" sz="1200" dirty="0" smtClean="0">
                <a:latin typeface="Arial Black" pitchFamily="34" charset="0"/>
              </a:rPr>
              <a:t>Attach copy of your skills assessment outcome letter ( e.g. – VETASSESS, ACS,EA)</a:t>
            </a:r>
          </a:p>
          <a:p>
            <a:r>
              <a:rPr lang="en-US" sz="1200" dirty="0" smtClean="0">
                <a:latin typeface="Arial Black" pitchFamily="34" charset="0"/>
              </a:rPr>
              <a:t>Select a occupation that suitable for your spouse from the drop down list. ( </a:t>
            </a:r>
            <a:r>
              <a:rPr lang="en-US" sz="1200" dirty="0" smtClean="0">
                <a:solidFill>
                  <a:srgbClr val="FF0000"/>
                </a:solidFill>
                <a:latin typeface="Arial Black" pitchFamily="34" charset="0"/>
              </a:rPr>
              <a:t>No Need to provide skills assessment for this unless you are calming points form your spouse </a:t>
            </a:r>
            <a:r>
              <a:rPr lang="en-US" sz="1200" dirty="0" smtClean="0">
                <a:latin typeface="Arial Black" pitchFamily="34" charset="0"/>
              </a:rPr>
              <a:t>)</a:t>
            </a:r>
          </a:p>
          <a:p>
            <a:r>
              <a:rPr lang="en-US" sz="1200" b="1" dirty="0" smtClean="0">
                <a:latin typeface="Arial Black" pitchFamily="34" charset="0"/>
              </a:rPr>
              <a:t>Select “No” to the Chain Migration pathway question </a:t>
            </a:r>
          </a:p>
          <a:p>
            <a:endParaRPr lang="en-US" sz="1200" dirty="0" smtClean="0">
              <a:latin typeface="Arial Black" pitchFamily="34" charset="0"/>
            </a:endParaRPr>
          </a:p>
          <a:p>
            <a:endParaRPr lang="en-US" b="1" dirty="0" smtClean="0">
              <a:latin typeface="Arial Black" pitchFamily="34" charset="0"/>
            </a:endParaRP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5" name="Picture Placeholder 4" descr="SA 9.jpg"/>
          <p:cNvPicPr>
            <a:picLocks noGrp="1" noChangeAspect="1"/>
          </p:cNvPicPr>
          <p:nvPr>
            <p:ph type="pic" idx="1"/>
          </p:nvPr>
        </p:nvPicPr>
        <p:blipFill>
          <a:blip r:embed="rId2" cstate="print"/>
          <a:srcRect l="2788" r="2788"/>
          <a:stretch>
            <a:fillRect/>
          </a:stretch>
        </p:blipFill>
        <p:spPr>
          <a:xfrm>
            <a:off x="457200" y="612775"/>
            <a:ext cx="8458200" cy="4114800"/>
          </a:xfrm>
        </p:spPr>
      </p:pic>
      <p:sp>
        <p:nvSpPr>
          <p:cNvPr id="4" name="Text Placeholder 3"/>
          <p:cNvSpPr>
            <a:spLocks noGrp="1"/>
          </p:cNvSpPr>
          <p:nvPr>
            <p:ph type="body" sz="half" idx="2"/>
          </p:nvPr>
        </p:nvSpPr>
        <p:spPr/>
        <p:txBody>
          <a:bodyPr>
            <a:normAutofit/>
          </a:bodyPr>
          <a:lstStyle/>
          <a:p>
            <a:r>
              <a:rPr lang="en-US" sz="1600" dirty="0" smtClean="0">
                <a:latin typeface="Arial Black" pitchFamily="34" charset="0"/>
              </a:rPr>
              <a:t>Enter your English language proof  details and attach the test report</a:t>
            </a:r>
            <a:endParaRPr lang="en-US" sz="1600" dirty="0">
              <a:latin typeface="Arial Black"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Placeholder 4" descr="SA 10.jpg"/>
          <p:cNvPicPr>
            <a:picLocks noGrp="1" noChangeAspect="1"/>
          </p:cNvPicPr>
          <p:nvPr>
            <p:ph type="pic" idx="1"/>
          </p:nvPr>
        </p:nvPicPr>
        <p:blipFill>
          <a:blip r:embed="rId2" cstate="print"/>
          <a:srcRect l="2654" r="2654"/>
          <a:stretch>
            <a:fillRect/>
          </a:stretch>
        </p:blipFill>
        <p:spPr>
          <a:xfrm>
            <a:off x="533400" y="612775"/>
            <a:ext cx="8077200" cy="4114800"/>
          </a:xfrm>
        </p:spPr>
      </p:pic>
      <p:sp>
        <p:nvSpPr>
          <p:cNvPr id="4" name="Text Placeholder 3"/>
          <p:cNvSpPr>
            <a:spLocks noGrp="1"/>
          </p:cNvSpPr>
          <p:nvPr>
            <p:ph type="body" sz="half" idx="2"/>
          </p:nvPr>
        </p:nvSpPr>
        <p:spPr/>
        <p:txBody>
          <a:bodyPr/>
          <a:lstStyle/>
          <a:p>
            <a:r>
              <a:rPr lang="en-US" dirty="0" smtClean="0">
                <a:latin typeface="Arial Black" pitchFamily="34" charset="0"/>
              </a:rPr>
              <a:t>Enter your educational details accordingly and attach your awarding certificate and  academic transcript  as a one merge file (</a:t>
            </a:r>
            <a:r>
              <a:rPr lang="en-US" dirty="0" err="1" smtClean="0">
                <a:latin typeface="Arial Black" pitchFamily="34" charset="0"/>
              </a:rPr>
              <a:t>Pdf</a:t>
            </a:r>
            <a:r>
              <a:rPr lang="en-US" dirty="0" smtClean="0">
                <a:latin typeface="Arial Black" pitchFamily="34" charset="0"/>
              </a:rPr>
              <a:t>) and press </a:t>
            </a:r>
            <a:r>
              <a:rPr lang="en-US" dirty="0" smtClean="0">
                <a:solidFill>
                  <a:schemeClr val="tx2">
                    <a:lumMod val="60000"/>
                    <a:lumOff val="40000"/>
                  </a:schemeClr>
                </a:solidFill>
                <a:latin typeface="Arial Black" pitchFamily="34" charset="0"/>
              </a:rPr>
              <a:t>ADD</a:t>
            </a:r>
            <a:r>
              <a:rPr lang="en-US" dirty="0" smtClean="0">
                <a:latin typeface="Arial Black" pitchFamily="34" charset="0"/>
              </a:rPr>
              <a:t> button </a:t>
            </a:r>
            <a:endParaRPr lang="en-US" dirty="0">
              <a:latin typeface="Arial Black"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Placeholder 4" descr="SA 11.jpg"/>
          <p:cNvPicPr>
            <a:picLocks noGrp="1" noChangeAspect="1"/>
          </p:cNvPicPr>
          <p:nvPr>
            <p:ph type="pic" idx="1"/>
          </p:nvPr>
        </p:nvPicPr>
        <p:blipFill>
          <a:blip r:embed="rId2" cstate="print"/>
          <a:srcRect l="2566" r="2566"/>
          <a:stretch>
            <a:fillRect/>
          </a:stretch>
        </p:blipFill>
        <p:spPr/>
      </p:pic>
      <p:sp>
        <p:nvSpPr>
          <p:cNvPr id="4" name="Text Placeholder 3"/>
          <p:cNvSpPr>
            <a:spLocks noGrp="1"/>
          </p:cNvSpPr>
          <p:nvPr>
            <p:ph type="body" sz="half" idx="2"/>
          </p:nvPr>
        </p:nvSpPr>
        <p:spPr/>
        <p:txBody>
          <a:bodyPr/>
          <a:lstStyle/>
          <a:p>
            <a:r>
              <a:rPr lang="en-US" dirty="0" smtClean="0">
                <a:latin typeface="Arial Black" pitchFamily="34" charset="0"/>
              </a:rPr>
              <a:t>Enter your employment history according to the EOI and attach your work reference letter\s( Service Letters) and  press </a:t>
            </a:r>
            <a:r>
              <a:rPr lang="en-US" dirty="0" smtClean="0">
                <a:solidFill>
                  <a:schemeClr val="tx2">
                    <a:lumMod val="60000"/>
                    <a:lumOff val="40000"/>
                  </a:schemeClr>
                </a:solidFill>
                <a:latin typeface="Arial Black" pitchFamily="34" charset="0"/>
              </a:rPr>
              <a:t>ADD</a:t>
            </a:r>
            <a:r>
              <a:rPr lang="en-US" dirty="0" smtClean="0">
                <a:latin typeface="Arial Black" pitchFamily="34" charset="0"/>
              </a:rPr>
              <a:t> Button </a:t>
            </a:r>
            <a:endParaRPr lang="en-US" dirty="0">
              <a:latin typeface="Arial Black"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endParaRPr lang="en-US"/>
          </a:p>
        </p:txBody>
      </p:sp>
      <p:pic>
        <p:nvPicPr>
          <p:cNvPr id="5" name="Picture Placeholder 4" descr="SA 12.jpg"/>
          <p:cNvPicPr>
            <a:picLocks noGrp="1" noChangeAspect="1"/>
          </p:cNvPicPr>
          <p:nvPr>
            <p:ph type="pic" idx="1"/>
          </p:nvPr>
        </p:nvPicPr>
        <p:blipFill>
          <a:blip r:embed="rId2" cstate="print"/>
          <a:stretch>
            <a:fillRect/>
          </a:stretch>
        </p:blipFill>
        <p:spPr>
          <a:xfrm>
            <a:off x="533400" y="603566"/>
            <a:ext cx="8229600" cy="4023019"/>
          </a:xfrm>
        </p:spPr>
      </p:pic>
      <p:sp>
        <p:nvSpPr>
          <p:cNvPr id="4" name="Text Placeholder 3"/>
          <p:cNvSpPr>
            <a:spLocks noGrp="1"/>
          </p:cNvSpPr>
          <p:nvPr>
            <p:ph type="body" sz="half" idx="2"/>
          </p:nvPr>
        </p:nvSpPr>
        <p:spPr/>
        <p:txBody>
          <a:bodyPr/>
          <a:lstStyle/>
          <a:p>
            <a:r>
              <a:rPr lang="en-US" dirty="0" smtClean="0">
                <a:latin typeface="Arial Black" pitchFamily="34" charset="0"/>
              </a:rPr>
              <a:t>Enter the relevant Financial capacity of yours according to the table in the Questionnaire document  </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Placeholder 4" descr="SA 13.jpg"/>
          <p:cNvPicPr>
            <a:picLocks noGrp="1" noChangeAspect="1"/>
          </p:cNvPicPr>
          <p:nvPr>
            <p:ph type="pic" idx="1"/>
          </p:nvPr>
        </p:nvPicPr>
        <p:blipFill>
          <a:blip r:embed="rId2" cstate="print"/>
          <a:stretch>
            <a:fillRect/>
          </a:stretch>
        </p:blipFill>
        <p:spPr>
          <a:xfrm>
            <a:off x="533400" y="914400"/>
            <a:ext cx="8382000" cy="3276599"/>
          </a:xfrm>
        </p:spPr>
      </p:pic>
      <p:sp>
        <p:nvSpPr>
          <p:cNvPr id="4" name="Text Placeholder 3"/>
          <p:cNvSpPr>
            <a:spLocks noGrp="1"/>
          </p:cNvSpPr>
          <p:nvPr>
            <p:ph type="body" sz="half" idx="2"/>
          </p:nvPr>
        </p:nvSpPr>
        <p:spPr/>
        <p:txBody>
          <a:bodyPr/>
          <a:lstStyle/>
          <a:p>
            <a:r>
              <a:rPr lang="en-US" b="1" dirty="0" smtClean="0">
                <a:latin typeface="Arial Black" pitchFamily="34" charset="0"/>
              </a:rPr>
              <a:t>Select  the correct visa sub class according to the EOI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b="1" dirty="0" smtClean="0"/>
              <a:t>This is the home screen of the SA Immigration web site.</a:t>
            </a:r>
            <a:br>
              <a:rPr lang="en-US" sz="2000" b="1" dirty="0" smtClean="0"/>
            </a:br>
            <a:r>
              <a:rPr lang="en-US" sz="2000" b="1" dirty="0" smtClean="0"/>
              <a:t> 1. Click on the </a:t>
            </a:r>
            <a:r>
              <a:rPr lang="en-US" sz="2000" b="1" u="sng" dirty="0" smtClean="0"/>
              <a:t>Login/ Register </a:t>
            </a:r>
            <a:r>
              <a:rPr lang="en-US" sz="2000" b="1" dirty="0" smtClean="0"/>
              <a:t>link to create a new account for applying SA nomination </a:t>
            </a:r>
            <a:br>
              <a:rPr lang="en-US" sz="2000" b="1" dirty="0" smtClean="0"/>
            </a:br>
            <a:endParaRPr lang="en-US" sz="2000" dirty="0"/>
          </a:p>
        </p:txBody>
      </p:sp>
      <p:pic>
        <p:nvPicPr>
          <p:cNvPr id="4" name="Content Placeholder 3" descr="iii.jpg"/>
          <p:cNvPicPr>
            <a:picLocks noGrp="1" noChangeAspect="1"/>
          </p:cNvPicPr>
          <p:nvPr>
            <p:ph idx="1"/>
          </p:nvPr>
        </p:nvPicPr>
        <p:blipFill>
          <a:blip r:embed="rId3" cstate="print"/>
          <a:stretch>
            <a:fillRect/>
          </a:stretch>
        </p:blipFill>
        <p:spPr>
          <a:xfrm>
            <a:off x="457200" y="1929869"/>
            <a:ext cx="8229600" cy="3866625"/>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1" y="1371600"/>
            <a:ext cx="7848600" cy="4397375"/>
          </a:xfrm>
        </p:spPr>
        <p:txBody>
          <a:bodyPr>
            <a:normAutofit/>
          </a:bodyPr>
          <a:lstStyle/>
          <a:p>
            <a:r>
              <a:rPr lang="en-US" sz="1600" dirty="0" smtClean="0">
                <a:latin typeface="Arial Black" pitchFamily="34" charset="0"/>
              </a:rPr>
              <a:t>This guide was created base on the current south Australian state nomination online application and the updated online application that available on </a:t>
            </a:r>
            <a:r>
              <a:rPr lang="en-US" sz="1600" dirty="0" smtClean="0">
                <a:latin typeface="Arial Black" pitchFamily="34" charset="0"/>
              </a:rPr>
              <a:t>1</a:t>
            </a:r>
            <a:r>
              <a:rPr lang="en-US" sz="1600" baseline="30000" dirty="0" smtClean="0">
                <a:latin typeface="Arial Black" pitchFamily="34" charset="0"/>
              </a:rPr>
              <a:t>rd</a:t>
            </a:r>
            <a:r>
              <a:rPr lang="en-US" sz="1600" dirty="0" smtClean="0">
                <a:latin typeface="Arial Black" pitchFamily="34" charset="0"/>
              </a:rPr>
              <a:t> </a:t>
            </a:r>
            <a:r>
              <a:rPr lang="en-US" sz="1600" dirty="0" smtClean="0">
                <a:latin typeface="Arial Black" pitchFamily="34" charset="0"/>
              </a:rPr>
              <a:t>of July </a:t>
            </a:r>
            <a:r>
              <a:rPr lang="en-US" sz="1600" dirty="0" smtClean="0">
                <a:latin typeface="Arial Black" pitchFamily="34" charset="0"/>
              </a:rPr>
              <a:t>2019 </a:t>
            </a:r>
            <a:r>
              <a:rPr lang="en-US" sz="1600" dirty="0" smtClean="0">
                <a:latin typeface="Arial Black" pitchFamily="34" charset="0"/>
              </a:rPr>
              <a:t>will be differ form this one and may or may not contain additional details beside above given details.</a:t>
            </a:r>
            <a:endParaRPr lang="en-US" sz="1600" dirty="0">
              <a:latin typeface="Arial Black" pitchFamily="34" charset="0"/>
            </a:endParaRPr>
          </a:p>
        </p:txBody>
      </p:sp>
      <p:sp>
        <p:nvSpPr>
          <p:cNvPr id="3" name="Text Placeholder 2"/>
          <p:cNvSpPr>
            <a:spLocks noGrp="1"/>
          </p:cNvSpPr>
          <p:nvPr>
            <p:ph type="body" idx="1"/>
          </p:nvPr>
        </p:nvSpPr>
        <p:spPr>
          <a:xfrm>
            <a:off x="533400" y="2971800"/>
            <a:ext cx="8116888" cy="1828800"/>
          </a:xfrm>
        </p:spPr>
        <p:txBody>
          <a:bodyPr>
            <a:normAutofit/>
          </a:bodyPr>
          <a:lstStyle/>
          <a:p>
            <a:endParaRPr lang="en-US" sz="12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sz="5400" b="1" dirty="0" smtClean="0">
                <a:solidFill>
                  <a:srgbClr val="0070C0"/>
                </a:solidFill>
              </a:rPr>
              <a:t>Good  Luck ..!!!</a:t>
            </a:r>
            <a:endParaRPr lang="en-US" sz="5400" b="1" dirty="0">
              <a:solidFill>
                <a:srgbClr val="0070C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800" b="1" dirty="0" smtClean="0"/>
              <a:t>This is where you will create your account for SA nomination .  </a:t>
            </a:r>
            <a:br>
              <a:rPr lang="en-US" sz="1800" b="1" dirty="0" smtClean="0"/>
            </a:br>
            <a:r>
              <a:rPr lang="en-US" sz="1800" b="1" dirty="0" smtClean="0"/>
              <a:t/>
            </a:r>
            <a:br>
              <a:rPr lang="en-US" sz="1800" b="1" dirty="0" smtClean="0"/>
            </a:br>
            <a:endParaRPr lang="en-US" sz="1800" dirty="0"/>
          </a:p>
        </p:txBody>
      </p:sp>
      <p:pic>
        <p:nvPicPr>
          <p:cNvPr id="4" name="Content Placeholder 3" descr="i.jpg"/>
          <p:cNvPicPr>
            <a:picLocks noGrp="1" noChangeAspect="1"/>
          </p:cNvPicPr>
          <p:nvPr>
            <p:ph idx="1"/>
          </p:nvPr>
        </p:nvPicPr>
        <p:blipFill>
          <a:blip r:embed="rId3" cstate="print"/>
          <a:stretch>
            <a:fillRect/>
          </a:stretch>
        </p:blipFill>
        <p:spPr>
          <a:xfrm>
            <a:off x="1294550" y="2156075"/>
            <a:ext cx="6554898" cy="3414213"/>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800" b="1" dirty="0" smtClean="0"/>
              <a:t/>
            </a:r>
            <a:br>
              <a:rPr lang="en-US" sz="1800" b="1" dirty="0" smtClean="0"/>
            </a:br>
            <a:r>
              <a:rPr lang="en-US" sz="1800" b="1" dirty="0" smtClean="0"/>
              <a:t>Enter your name and correct e-mail address to successfully register your self with SA migration web site .</a:t>
            </a:r>
            <a:br>
              <a:rPr lang="en-US" sz="1800" b="1" dirty="0" smtClean="0"/>
            </a:br>
            <a:r>
              <a:rPr lang="en-US" sz="1800" b="1" u="sng" dirty="0" smtClean="0"/>
              <a:t>You have to register your self as an individual applicant </a:t>
            </a:r>
            <a:r>
              <a:rPr lang="en-US" sz="1800" b="1" dirty="0" smtClean="0"/>
              <a:t/>
            </a:r>
            <a:br>
              <a:rPr lang="en-US" sz="1800" b="1" dirty="0" smtClean="0"/>
            </a:br>
            <a:endParaRPr lang="en-US" sz="1800" dirty="0"/>
          </a:p>
        </p:txBody>
      </p:sp>
      <p:pic>
        <p:nvPicPr>
          <p:cNvPr id="4" name="Content Placeholder 3" descr="i.jpg"/>
          <p:cNvPicPr>
            <a:picLocks noGrp="1" noChangeAspect="1"/>
          </p:cNvPicPr>
          <p:nvPr>
            <p:ph idx="1"/>
          </p:nvPr>
        </p:nvPicPr>
        <p:blipFill>
          <a:blip r:embed="rId3" cstate="print"/>
          <a:stretch>
            <a:fillRect/>
          </a:stretch>
        </p:blipFill>
        <p:spPr>
          <a:xfrm>
            <a:off x="1294551" y="2156075"/>
            <a:ext cx="6554898" cy="3414213"/>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200" b="1" dirty="0" smtClean="0"/>
              <a:t>After  you have created an account for your self , you can log in to your account as shown in the picture </a:t>
            </a:r>
            <a:r>
              <a:rPr lang="en-US" b="1" dirty="0" smtClean="0"/>
              <a:t/>
            </a:r>
            <a:br>
              <a:rPr lang="en-US" b="1" dirty="0" smtClean="0"/>
            </a:br>
            <a:endParaRPr lang="en-US" dirty="0"/>
          </a:p>
        </p:txBody>
      </p:sp>
      <p:pic>
        <p:nvPicPr>
          <p:cNvPr id="4" name="Content Placeholder 3" descr="1.jpg"/>
          <p:cNvPicPr>
            <a:picLocks noGrp="1" noChangeAspect="1"/>
          </p:cNvPicPr>
          <p:nvPr>
            <p:ph idx="1"/>
          </p:nvPr>
        </p:nvPicPr>
        <p:blipFill>
          <a:blip r:embed="rId3" cstate="print"/>
          <a:stretch>
            <a:fillRect/>
          </a:stretch>
        </p:blipFill>
        <p:spPr>
          <a:xfrm>
            <a:off x="457200" y="1813430"/>
            <a:ext cx="8229600" cy="4099503"/>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b="1" dirty="0" smtClean="0"/>
              <a:t>This is the main page of your account </a:t>
            </a:r>
            <a:br>
              <a:rPr lang="en-US" sz="2000" b="1" dirty="0" smtClean="0"/>
            </a:br>
            <a:r>
              <a:rPr lang="en-US" sz="2000" b="1" dirty="0" smtClean="0"/>
              <a:t/>
            </a:r>
            <a:br>
              <a:rPr lang="en-US" sz="2000" b="1" dirty="0" smtClean="0"/>
            </a:br>
            <a:r>
              <a:rPr lang="en-US" sz="2000" b="1" dirty="0" smtClean="0"/>
              <a:t> 1. Select the appropriate visa class (190/489) form the drop down list and click on the </a:t>
            </a:r>
            <a:r>
              <a:rPr lang="en-US" sz="2000" b="1" dirty="0" smtClean="0">
                <a:solidFill>
                  <a:srgbClr val="00B0F0"/>
                </a:solidFill>
              </a:rPr>
              <a:t>apply</a:t>
            </a:r>
            <a:r>
              <a:rPr lang="en-US" sz="2000" b="1" dirty="0" smtClean="0"/>
              <a:t> button for start a new  application </a:t>
            </a:r>
            <a:br>
              <a:rPr lang="en-US" sz="2000" b="1" dirty="0" smtClean="0"/>
            </a:br>
            <a:endParaRPr lang="en-US" sz="2000" dirty="0"/>
          </a:p>
        </p:txBody>
      </p:sp>
      <p:pic>
        <p:nvPicPr>
          <p:cNvPr id="4" name="Content Placeholder 3" descr="2.jpg"/>
          <p:cNvPicPr>
            <a:picLocks noGrp="1" noChangeAspect="1"/>
          </p:cNvPicPr>
          <p:nvPr>
            <p:ph idx="1"/>
          </p:nvPr>
        </p:nvPicPr>
        <p:blipFill>
          <a:blip r:embed="rId3" cstate="print"/>
          <a:stretch>
            <a:fillRect/>
          </a:stretch>
        </p:blipFill>
        <p:spPr>
          <a:xfrm>
            <a:off x="457200" y="2994638"/>
            <a:ext cx="8229600" cy="1737086"/>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000" b="1" dirty="0" smtClean="0">
                <a:latin typeface="Arial Black" pitchFamily="34" charset="0"/>
              </a:rPr>
              <a:t>Starting  page of the on line application</a:t>
            </a:r>
            <a:r>
              <a:rPr lang="en-US" sz="2000" b="1" dirty="0" smtClean="0"/>
              <a:t/>
            </a:r>
            <a:br>
              <a:rPr lang="en-US" sz="2000" b="1" dirty="0" smtClean="0"/>
            </a:br>
            <a:r>
              <a:rPr lang="en-US" sz="2000" b="1" dirty="0" smtClean="0"/>
              <a:t/>
            </a:r>
            <a:br>
              <a:rPr lang="en-US" sz="2000" b="1" dirty="0" smtClean="0"/>
            </a:br>
            <a:r>
              <a:rPr lang="en-US" sz="2000" b="1" dirty="0" smtClean="0"/>
              <a:t/>
            </a:r>
            <a:br>
              <a:rPr lang="en-US" sz="2000" b="1" dirty="0" smtClean="0"/>
            </a:br>
            <a:endParaRPr lang="en-US" sz="2000" dirty="0"/>
          </a:p>
        </p:txBody>
      </p:sp>
      <p:pic>
        <p:nvPicPr>
          <p:cNvPr id="4" name="Content Placeholder 3" descr="3.jpg"/>
          <p:cNvPicPr>
            <a:picLocks noGrp="1" noChangeAspect="1"/>
          </p:cNvPicPr>
          <p:nvPr>
            <p:ph idx="1"/>
          </p:nvPr>
        </p:nvPicPr>
        <p:blipFill>
          <a:blip r:embed="rId3" cstate="print"/>
          <a:stretch>
            <a:fillRect/>
          </a:stretch>
        </p:blipFill>
        <p:spPr>
          <a:xfrm>
            <a:off x="990600" y="969189"/>
            <a:ext cx="7391400" cy="492531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4.jpg"/>
          <p:cNvPicPr>
            <a:picLocks noGrp="1" noChangeAspect="1"/>
          </p:cNvPicPr>
          <p:nvPr>
            <p:ph idx="1"/>
          </p:nvPr>
        </p:nvPicPr>
        <p:blipFill>
          <a:blip r:embed="rId2" cstate="print"/>
          <a:stretch>
            <a:fillRect/>
          </a:stretch>
        </p:blipFill>
        <p:spPr>
          <a:xfrm>
            <a:off x="680526" y="838200"/>
            <a:ext cx="7818494" cy="3276600"/>
          </a:xfrm>
        </p:spPr>
      </p:pic>
      <p:sp>
        <p:nvSpPr>
          <p:cNvPr id="5" name="Rectangle 4"/>
          <p:cNvSpPr/>
          <p:nvPr/>
        </p:nvSpPr>
        <p:spPr>
          <a:xfrm>
            <a:off x="1219200" y="4267200"/>
            <a:ext cx="6248400" cy="646331"/>
          </a:xfrm>
          <a:prstGeom prst="rect">
            <a:avLst/>
          </a:prstGeom>
        </p:spPr>
        <p:txBody>
          <a:bodyPr wrap="square">
            <a:spAutoFit/>
          </a:bodyPr>
          <a:lstStyle/>
          <a:p>
            <a:r>
              <a:rPr lang="en-US" b="1" dirty="0" smtClean="0"/>
              <a:t>Enter your personal details according to your passport bio page </a:t>
            </a:r>
          </a:p>
          <a:p>
            <a:r>
              <a:rPr lang="en-US" b="1" dirty="0" smtClean="0"/>
              <a:t>Enter your current  e-mail address in the correct place </a:t>
            </a:r>
            <a:endParaRPr lang="en-US"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5.jpg"/>
          <p:cNvPicPr>
            <a:picLocks noGrp="1" noChangeAspect="1"/>
          </p:cNvPicPr>
          <p:nvPr>
            <p:ph type="pic" idx="1"/>
          </p:nvPr>
        </p:nvPicPr>
        <p:blipFill>
          <a:blip r:embed="rId2" cstate="print"/>
          <a:stretch>
            <a:fillRect/>
          </a:stretch>
        </p:blipFill>
        <p:spPr>
          <a:xfrm>
            <a:off x="609600" y="115078"/>
            <a:ext cx="8077199" cy="3806889"/>
          </a:xfrm>
        </p:spPr>
      </p:pic>
      <p:sp>
        <p:nvSpPr>
          <p:cNvPr id="5" name="Rectangle 4"/>
          <p:cNvSpPr/>
          <p:nvPr/>
        </p:nvSpPr>
        <p:spPr>
          <a:xfrm>
            <a:off x="381000" y="4038600"/>
            <a:ext cx="8458200" cy="923330"/>
          </a:xfrm>
          <a:prstGeom prst="rect">
            <a:avLst/>
          </a:prstGeom>
        </p:spPr>
        <p:txBody>
          <a:bodyPr wrap="square">
            <a:spAutoFit/>
          </a:bodyPr>
          <a:lstStyle/>
          <a:p>
            <a:pPr marL="342900" indent="-342900">
              <a:buAutoNum type="arabicPeriod"/>
            </a:pPr>
            <a:r>
              <a:rPr lang="en-US" b="1" dirty="0" smtClean="0"/>
              <a:t>If you have current visit or temporary visas please mention those otherwise Select  “</a:t>
            </a:r>
            <a:r>
              <a:rPr lang="en-US" b="1" dirty="0" smtClean="0">
                <a:solidFill>
                  <a:srgbClr val="FF0000"/>
                </a:solidFill>
              </a:rPr>
              <a:t>No</a:t>
            </a:r>
            <a:r>
              <a:rPr lang="en-US" b="1" dirty="0" smtClean="0"/>
              <a:t>” to current AUS Visa question</a:t>
            </a:r>
            <a:r>
              <a:rPr lang="en-US" b="1" dirty="0" smtClean="0">
                <a:solidFill>
                  <a:srgbClr val="FF0000"/>
                </a:solidFill>
              </a:rPr>
              <a:t> </a:t>
            </a:r>
            <a:endParaRPr lang="en-US" b="1" dirty="0" smtClean="0"/>
          </a:p>
          <a:p>
            <a:pPr marL="342900" indent="-342900">
              <a:buAutoNum type="arabicPeriod"/>
            </a:pPr>
            <a:r>
              <a:rPr lang="en-US" b="1" dirty="0" smtClean="0"/>
              <a:t>If you have other migration dependent ( spouse, child ) add them</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555</TotalTime>
  <Words>405</Words>
  <Application>Microsoft Office PowerPoint</Application>
  <PresentationFormat>On-screen Show (4:3)</PresentationFormat>
  <Paragraphs>41</Paragraphs>
  <Slides>21</Slides>
  <Notes>6</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SA  Application guide</vt:lpstr>
      <vt:lpstr>This is the home screen of the SA Immigration web site.  1. Click on the Login/ Register link to create a new account for applying SA nomination  </vt:lpstr>
      <vt:lpstr>This is where you will create your account for SA nomination .    </vt:lpstr>
      <vt:lpstr> Enter your name and correct e-mail address to successfully register your self with SA migration web site . You have to register your self as an individual applicant  </vt:lpstr>
      <vt:lpstr>After  you have created an account for your self , you can log in to your account as shown in the picture  </vt:lpstr>
      <vt:lpstr>This is the main page of your account    1. Select the appropriate visa class (190/489) form the drop down list and click on the apply button for start a new  application  </vt:lpstr>
      <vt:lpstr>Starting  page of the on line application   </vt:lpstr>
      <vt:lpstr>Slide 8</vt:lpstr>
      <vt:lpstr>Slide 9</vt:lpstr>
      <vt:lpstr>Slide 10</vt:lpstr>
      <vt:lpstr>Slide 11</vt:lpstr>
      <vt:lpstr>Main Applicants Children Details</vt:lpstr>
      <vt:lpstr>Slide 13</vt:lpstr>
      <vt:lpstr> </vt:lpstr>
      <vt:lpstr>Slide 15</vt:lpstr>
      <vt:lpstr>Slide 16</vt:lpstr>
      <vt:lpstr>Slide 17</vt:lpstr>
      <vt:lpstr>Slide 18</vt:lpstr>
      <vt:lpstr>Slide 19</vt:lpstr>
      <vt:lpstr>This guide was created base on the current south Australian state nomination online application and the updated online application that available on 1rd of July 2019 will be differ form this one and may or may not contain additional details beside above given details.</vt:lpstr>
      <vt:lpstr>Good  Luck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  Application guide</dc:title>
  <dc:creator>USER</dc:creator>
  <cp:lastModifiedBy>USER</cp:lastModifiedBy>
  <cp:revision>58</cp:revision>
  <dcterms:created xsi:type="dcterms:W3CDTF">2006-08-16T00:00:00Z</dcterms:created>
  <dcterms:modified xsi:type="dcterms:W3CDTF">2019-05-21T09:48:16Z</dcterms:modified>
</cp:coreProperties>
</file>